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638" r:id="rId2"/>
    <p:sldId id="639" r:id="rId3"/>
    <p:sldId id="633" r:id="rId4"/>
    <p:sldId id="641" r:id="rId5"/>
    <p:sldId id="622" r:id="rId6"/>
    <p:sldId id="623" r:id="rId7"/>
    <p:sldId id="640" r:id="rId8"/>
    <p:sldId id="627" r:id="rId9"/>
    <p:sldId id="577" r:id="rId10"/>
    <p:sldId id="625" r:id="rId11"/>
    <p:sldId id="506" r:id="rId12"/>
    <p:sldId id="630" r:id="rId13"/>
    <p:sldId id="631" r:id="rId14"/>
    <p:sldId id="632" r:id="rId15"/>
    <p:sldId id="636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 autoAdjust="0"/>
    <p:restoredTop sz="76389" autoAdjust="0"/>
  </p:normalViewPr>
  <p:slideViewPr>
    <p:cSldViewPr snapToGrid="0" snapToObjects="1">
      <p:cViewPr>
        <p:scale>
          <a:sx n="70" d="100"/>
          <a:sy n="70" d="100"/>
        </p:scale>
        <p:origin x="-1320" y="-256"/>
      </p:cViewPr>
      <p:guideLst>
        <p:guide orient="horz" pos="2160"/>
        <p:guide pos="583"/>
      </p:guideLst>
    </p:cSldViewPr>
  </p:slideViewPr>
  <p:outlineViewPr>
    <p:cViewPr>
      <p:scale>
        <a:sx n="33" d="100"/>
        <a:sy n="33" d="100"/>
      </p:scale>
      <p:origin x="0" y="1267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B66F-B1B7-D045-B4E8-4F60236F228D}" type="datetimeFigureOut">
              <a:rPr lang="en-US" smtClean="0"/>
              <a:t>2/20/16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4789D-9866-5E4A-88FF-2ACAF392B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557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F8E76-06A6-164E-A6FA-EC32C13EB232}" type="datetimeFigureOut">
              <a:rPr lang="en-US" smtClean="0"/>
              <a:t>2/20/16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6F34B-9C4D-8640-BB34-4C24A79C9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766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Xx http://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flowingdata.com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/2016/01/19/how-you-will-die/ 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Tailor to the application and the domain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Create highly interactive and integrated systems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Embed the visualization within a larger application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Provide alternative views</a:t>
            </a:r>
          </a:p>
          <a:p>
            <a:pPr lvl="1">
              <a:buFont typeface="Wingdings" charset="0"/>
              <a:buNone/>
            </a:pPr>
            <a:endParaRPr lang="en-US" dirty="0" smtClean="0">
              <a:latin typeface="Geneva" charset="0"/>
              <a:ea typeface="ＭＳ Ｐゴシック" charset="0"/>
            </a:endParaRPr>
          </a:p>
          <a:p>
            <a:pPr lvl="1">
              <a:buFont typeface="Wingdings" charset="0"/>
              <a:buNone/>
            </a:pPr>
            <a:endParaRPr lang="en-US" dirty="0" smtClean="0">
              <a:latin typeface="Geneva" charset="0"/>
              <a:ea typeface="ＭＳ Ｐゴシック" charset="0"/>
            </a:endParaRPr>
          </a:p>
          <a:p>
            <a:pPr lvl="2">
              <a:buFont typeface="Times" charset="0"/>
              <a:buNone/>
            </a:pPr>
            <a:endParaRPr lang="en-US" dirty="0" smtClean="0">
              <a:latin typeface="Geneva" charset="0"/>
              <a:ea typeface="ＭＳ Ｐゴシック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417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25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found that physics-based interactions helped users explore multiple dimensions at once, make more descriptive and comparative findings about their data, and develop a more holistic understanding of a dataset. We invited 16 participants to use the software for 45 minutes in a lab study. As a comparison case, we also invited another group of 16 participants to follow the same study protocol using Excel rather than the application. Interestingly,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Kinetica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users made far more descriptive, comparative, and relationship findings than their Excel peers who almost always made point or statistical findings (Figure 7; c</a:t>
            </a:r>
            <a:r>
              <a:rPr lang="en-US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(5)=31.3, p&lt;0.001).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96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nguyen</a:t>
            </a: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8981BCD-70EE-A341-8BFF-5D0A946B92B9}" type="slidenum">
              <a:rPr lang="en-US" sz="1200"/>
              <a:pPr eaLnBrk="1" hangingPunct="1"/>
              <a:t>8</a:t>
            </a:fld>
            <a:endParaRPr 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(and do they match the goal?)</a:t>
            </a:r>
          </a:p>
          <a:p>
            <a:r>
              <a:rPr lang="en-US" dirty="0" smtClean="0"/>
              <a:t>XX UPDATE THIS SLIDE WITH BETTER QUESTIONS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019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Lightweight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Visualization – what’s left out is as important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 as what is put in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13</a:t>
            </a:fld>
            <a:endParaRPr 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What’s even more important is what the ensured was included at the top and bottom…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14</a:t>
            </a:fld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925513" y="3518487"/>
            <a:ext cx="7250696" cy="1040870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ts val="2600"/>
              </a:lnSpc>
              <a:buNone/>
              <a:defRPr sz="2400" b="0" i="0">
                <a:ln>
                  <a:noFill/>
                </a:ln>
                <a:solidFill>
                  <a:srgbClr val="618091"/>
                </a:solidFill>
                <a:latin typeface="Helvetica"/>
                <a:cs typeface="Helvetic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25513" y="3344039"/>
            <a:ext cx="7250695" cy="33867"/>
            <a:chOff x="1168400" y="4166292"/>
            <a:chExt cx="7250695" cy="33867"/>
          </a:xfrm>
        </p:grpSpPr>
        <p:cxnSp>
          <p:nvCxnSpPr>
            <p:cNvPr id="19" name="Straight Connector 18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25513" y="5170488"/>
            <a:ext cx="7250112" cy="302207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600" b="1" baseline="0">
                <a:solidFill>
                  <a:srgbClr val="850205"/>
                </a:solidFill>
              </a:defRPr>
            </a:lvl1pPr>
            <a:lvl2pPr marL="228600" indent="0">
              <a:buNone/>
              <a:defRPr sz="1600" b="1">
                <a:solidFill>
                  <a:srgbClr val="850205"/>
                </a:solidFill>
              </a:defRPr>
            </a:lvl2pPr>
            <a:lvl3pPr marL="457200" indent="0">
              <a:buNone/>
              <a:defRPr sz="1600" b="1">
                <a:solidFill>
                  <a:srgbClr val="850205"/>
                </a:solidFill>
              </a:defRPr>
            </a:lvl3pPr>
            <a:lvl4pPr marL="685800" indent="0">
              <a:buNone/>
              <a:defRPr sz="1600" b="1">
                <a:solidFill>
                  <a:srgbClr val="850205"/>
                </a:solidFill>
              </a:defRPr>
            </a:lvl4pPr>
            <a:lvl5pPr marL="914400" indent="0">
              <a:buNone/>
              <a:defRPr sz="1600" b="1">
                <a:solidFill>
                  <a:srgbClr val="850205"/>
                </a:solidFill>
              </a:defRPr>
            </a:lvl5pPr>
          </a:lstStyle>
          <a:p>
            <a:pPr lvl="0"/>
            <a:r>
              <a:rPr lang="en-US" dirty="0" smtClean="0"/>
              <a:t>AUTHOR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925513" y="5453841"/>
            <a:ext cx="7250112" cy="539750"/>
          </a:xfrm>
        </p:spPr>
        <p:txBody>
          <a:bodyPr/>
          <a:lstStyle>
            <a:lvl1pPr marL="0" indent="0">
              <a:buNone/>
              <a:defRPr sz="1600" i="1" baseline="0">
                <a:solidFill>
                  <a:srgbClr val="B5B5B5"/>
                </a:solidFill>
              </a:defRPr>
            </a:lvl1pPr>
            <a:lvl2pPr marL="228600" indent="0">
              <a:buNone/>
              <a:defRPr sz="1600" i="1">
                <a:solidFill>
                  <a:srgbClr val="B5B5B5"/>
                </a:solidFill>
              </a:defRPr>
            </a:lvl2pPr>
            <a:lvl3pPr marL="457200" indent="0">
              <a:buNone/>
              <a:defRPr sz="1600" i="1">
                <a:solidFill>
                  <a:srgbClr val="B5B5B5"/>
                </a:solidFill>
              </a:defRPr>
            </a:lvl3pPr>
            <a:lvl4pPr marL="685800" indent="0">
              <a:buNone/>
              <a:defRPr sz="1600" i="1">
                <a:solidFill>
                  <a:srgbClr val="B5B5B5"/>
                </a:solidFill>
              </a:defRPr>
            </a:lvl4pPr>
            <a:lvl5pPr marL="914400" indent="0">
              <a:buNone/>
              <a:defRPr sz="1600" i="1">
                <a:solidFill>
                  <a:srgbClr val="B5B5B5"/>
                </a:solidFill>
              </a:defRPr>
            </a:lvl5pPr>
          </a:lstStyle>
          <a:p>
            <a:pPr lvl="0"/>
            <a:r>
              <a:rPr lang="en-US" dirty="0" smtClean="0"/>
              <a:t>Author Affiliation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117118"/>
            <a:ext cx="990599" cy="2811314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925513" y="1735071"/>
            <a:ext cx="7250695" cy="1362743"/>
          </a:xfrm>
          <a:ln>
            <a:noFill/>
          </a:ln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3400"/>
              </a:lnSpc>
              <a:defRPr sz="3200" b="0" i="0">
                <a:ln>
                  <a:noFill/>
                </a:ln>
                <a:solidFill>
                  <a:schemeClr val="accent3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3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3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rgbClr val="53535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38339-A875-5E45-AB3F-AAABD270346A}" type="datetime1">
              <a:rPr lang="en-US" smtClean="0"/>
              <a:t>2/20/16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285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61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5847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5847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F672F-A5FB-5745-934A-1BF51CA5539C}" type="datetime1">
              <a:rPr lang="en-US" smtClean="0"/>
              <a:t>2/20/16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64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oom fo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908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5847" y="1852566"/>
            <a:ext cx="3784820" cy="4372695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E6A63-5EBE-3E48-B0AE-DF655A1ECE76}" type="datetime1">
              <a:rPr lang="en-US" smtClean="0"/>
              <a:t>2/20/16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745" y="310163"/>
            <a:ext cx="7646054" cy="990106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6" y="1852566"/>
            <a:ext cx="3771900" cy="4372695"/>
          </a:xfrm>
        </p:spPr>
        <p:txBody>
          <a:bodyPr anchor="t" anchorCtr="0">
            <a:noAutofit/>
          </a:bodyPr>
          <a:lstStyle>
            <a:lvl1pPr marL="0" indent="0">
              <a:lnSpc>
                <a:spcPts val="2600"/>
              </a:lnSpc>
              <a:buNone/>
              <a:defRPr sz="2400">
                <a:solidFill>
                  <a:srgbClr val="61809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054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65997" y="6012887"/>
            <a:ext cx="7719644" cy="212373"/>
          </a:xfrm>
        </p:spPr>
        <p:txBody>
          <a:bodyPr anchor="t" anchorCtr="0"/>
          <a:lstStyle>
            <a:lvl1pPr marL="0" indent="0" algn="ctr">
              <a:buNone/>
              <a:defRPr sz="800" i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9F0C-9D18-B54A-9AC9-18AA74EDB034}" type="datetime1">
              <a:rPr lang="en-US" smtClean="0"/>
              <a:t>2/20/16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5997" y="1849098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65997" y="5899372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997" y="1849098"/>
            <a:ext cx="7719644" cy="405027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825" y="310162"/>
            <a:ext cx="7698974" cy="990107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5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66984" y="1602129"/>
            <a:ext cx="7708699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"/>
          </p:nvPr>
        </p:nvSpPr>
        <p:spPr>
          <a:xfrm>
            <a:off x="466984" y="1611265"/>
            <a:ext cx="7710763" cy="48626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28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Vertic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75153" y="1600315"/>
            <a:ext cx="4157625" cy="4876800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067812" y="1600199"/>
            <a:ext cx="7341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7223895" y="1600199"/>
            <a:ext cx="8882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85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0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83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19720" y="1847153"/>
            <a:ext cx="7110947" cy="4379976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</a:defRPr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40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186" y="310162"/>
            <a:ext cx="6264387" cy="99010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00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285750" indent="-28575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Arial"/>
              <a:buChar char="•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51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25512" y="3230762"/>
            <a:ext cx="7250696" cy="1362075"/>
          </a:xfrm>
        </p:spPr>
        <p:txBody>
          <a:bodyPr anchor="t">
            <a:noAutofit/>
          </a:bodyPr>
          <a:lstStyle>
            <a:lvl1pPr algn="l">
              <a:defRPr sz="3200" b="0" cap="none">
                <a:solidFill>
                  <a:schemeClr val="accent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512" y="1730575"/>
            <a:ext cx="7250695" cy="1169457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EEF3B-ABF2-AA4E-9E24-0C6256942674}" type="datetime1">
              <a:rPr lang="en-US" smtClean="0"/>
              <a:t>2/20/16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25512" y="2953439"/>
            <a:ext cx="7250695" cy="33867"/>
            <a:chOff x="1168400" y="4166292"/>
            <a:chExt cx="7250695" cy="33867"/>
          </a:xfrm>
        </p:grpSpPr>
        <p:cxnSp>
          <p:nvCxnSpPr>
            <p:cNvPr id="32" name="Straight Connector 31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5911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40584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30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2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37151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9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png"/><Relationship Id="rId22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1631620"/>
            <a:ext cx="9144000" cy="48748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1"/>
            <a:ext cx="9144000" cy="64771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954132" y="310162"/>
            <a:ext cx="6280441" cy="990107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1128943" y="1847153"/>
            <a:ext cx="7048804" cy="4379976"/>
          </a:xfrm>
          <a:prstGeom prst="rect">
            <a:avLst/>
          </a:prstGeom>
        </p:spPr>
        <p:txBody>
          <a:bodyPr vert="horz" lIns="0" tIns="0" rIns="0" bIns="4572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8348677" y="6012887"/>
            <a:ext cx="667406" cy="20237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800" b="0" i="0">
                <a:solidFill>
                  <a:srgbClr val="618091"/>
                </a:solidFill>
                <a:latin typeface="Helvetica"/>
                <a:cs typeface="Helvetica"/>
              </a:defRPr>
            </a:lvl1pPr>
          </a:lstStyle>
          <a:p>
            <a:fld id="{FA3C144B-2939-9A49-B014-915EC3E81866}" type="datetime1">
              <a:rPr lang="en-US" smtClean="0"/>
              <a:pPr/>
              <a:t>2/20/16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"/>
          </p:nvPr>
        </p:nvSpPr>
        <p:spPr>
          <a:xfrm>
            <a:off x="465996" y="6588598"/>
            <a:ext cx="7711751" cy="172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i="1">
                <a:solidFill>
                  <a:schemeClr val="accent2"/>
                </a:solidFill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348677" y="5635665"/>
            <a:ext cx="667406" cy="51426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4000" b="0" i="0" kern="1200" spc="-500">
                <a:solidFill>
                  <a:schemeClr val="accent5"/>
                </a:solidFill>
                <a:latin typeface="Helvetica"/>
                <a:cs typeface="Helvetica"/>
              </a:defRPr>
            </a:lvl1pPr>
          </a:lstStyle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7225778" cy="10248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HCII-logo.png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1" y="102485"/>
            <a:ext cx="1149887" cy="5847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83959" y="102485"/>
            <a:ext cx="764074" cy="857741"/>
          </a:xfrm>
          <a:prstGeom prst="rect">
            <a:avLst/>
          </a:prstGeom>
        </p:spPr>
      </p:pic>
      <p:sp>
        <p:nvSpPr>
          <p:cNvPr id="15" name="Trapezoid 64"/>
          <p:cNvSpPr>
            <a:spLocks/>
          </p:cNvSpPr>
          <p:nvPr userDrawn="1"/>
        </p:nvSpPr>
        <p:spPr bwMode="auto">
          <a:xfrm>
            <a:off x="609600" y="990600"/>
            <a:ext cx="344532" cy="1796703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-35282"/>
            <a:ext cx="9296400" cy="15239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73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0" r:id="rId4"/>
    <p:sldLayoutId id="2147483663" r:id="rId5"/>
    <p:sldLayoutId id="2147483651" r:id="rId6"/>
    <p:sldLayoutId id="2147483662" r:id="rId7"/>
    <p:sldLayoutId id="2147483666" r:id="rId8"/>
    <p:sldLayoutId id="2147483659" r:id="rId9"/>
    <p:sldLayoutId id="2147483667" r:id="rId10"/>
    <p:sldLayoutId id="2147483652" r:id="rId11"/>
    <p:sldLayoutId id="2147483665" r:id="rId12"/>
    <p:sldLayoutId id="2147483653" r:id="rId13"/>
    <p:sldLayoutId id="2147483664" r:id="rId14"/>
    <p:sldLayoutId id="2147483656" r:id="rId15"/>
    <p:sldLayoutId id="2147483657" r:id="rId16"/>
    <p:sldLayoutId id="2147483661" r:id="rId17"/>
    <p:sldLayoutId id="2147483658" r:id="rId18"/>
    <p:sldLayoutId id="2147483671" r:id="rId19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ts val="3400"/>
        </a:lnSpc>
        <a:spcBef>
          <a:spcPts val="0"/>
        </a:spcBef>
        <a:buNone/>
        <a:defRPr sz="3200" b="0" i="0" kern="1200">
          <a:solidFill>
            <a:schemeClr val="accent1"/>
          </a:solidFill>
          <a:latin typeface="Helvetica"/>
          <a:ea typeface="+mj-ea"/>
          <a:cs typeface="Helvetica"/>
        </a:defRPr>
      </a:lvl1pPr>
    </p:titleStyle>
    <p:bodyStyle>
      <a:lvl1pPr marL="2286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3"/>
        </a:buClr>
        <a:buFont typeface="Arial"/>
        <a:buChar char="•"/>
        <a:defRPr sz="28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1pPr>
      <a:lvl2pPr marL="4572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2"/>
        </a:buClr>
        <a:buSzPct val="115000"/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2pPr>
      <a:lvl3pPr marL="6858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3pPr>
      <a:lvl4pPr marL="9144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4pPr>
      <a:lvl5pPr marL="11430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ataviz.rennesmetropole.fr/quisommesnous/index-fr.php" TargetMode="External"/><Relationship Id="rId4" Type="http://schemas.openxmlformats.org/officeDocument/2006/relationships/hyperlink" Target="http://www.nytimes.com/interactive/2012/09/14/us/how-the-chicago-public-school-district-compares.html?_r=0" TargetMode="External"/><Relationship Id="rId5" Type="http://schemas.openxmlformats.org/officeDocument/2006/relationships/hyperlink" Target="http://bl.ocks.org/jasondavies/1341281" TargetMode="External"/><Relationship Id="rId6" Type="http://schemas.openxmlformats.org/officeDocument/2006/relationships/hyperlink" Target="http://www.nytimes.com/interactive/2012/08/24/us/drought-crops.html" TargetMode="External"/><Relationship Id="rId7" Type="http://schemas.openxmlformats.org/officeDocument/2006/relationships/hyperlink" Target="http://www.nytimes.com/interactive/2012/09/20/world/africa/the-attack-on-the-american-mission-in-benghazi-libya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://www.visual-literacy.org/periodic_table/periodic_table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132781" r="-132781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274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>
          <a:xfrm>
            <a:off x="1178247" y="310162"/>
            <a:ext cx="6280441" cy="990107"/>
          </a:xfrm>
        </p:spPr>
        <p:txBody>
          <a:bodyPr/>
          <a:lstStyle/>
          <a:p>
            <a:r>
              <a:rPr lang="en-US" sz="3600" dirty="0">
                <a:latin typeface="Geneva" charset="0"/>
                <a:ea typeface="ＭＳ Ｐゴシック" charset="0"/>
                <a:cs typeface="ＭＳ Ｐゴシック" charset="0"/>
              </a:rPr>
              <a:t>Key Questions to </a:t>
            </a:r>
            <a:r>
              <a:rPr lang="en-US" sz="3600" dirty="0" smtClean="0">
                <a:latin typeface="Geneva" charset="0"/>
                <a:ea typeface="ＭＳ Ｐゴシック" charset="0"/>
                <a:cs typeface="ＭＳ Ｐゴシック" charset="0"/>
              </a:rPr>
              <a:t/>
            </a:r>
            <a:br>
              <a:rPr lang="en-US" sz="3600" dirty="0" smtClean="0">
                <a:latin typeface="Geneva" charset="0"/>
                <a:ea typeface="ＭＳ Ｐゴシック" charset="0"/>
                <a:cs typeface="ＭＳ Ｐゴシック" charset="0"/>
              </a:rPr>
            </a:br>
            <a:r>
              <a:rPr lang="en-US" sz="3600" dirty="0" smtClean="0">
                <a:latin typeface="Geneva" charset="0"/>
                <a:ea typeface="ＭＳ Ｐゴシック" charset="0"/>
                <a:cs typeface="ＭＳ Ｐゴシック" charset="0"/>
              </a:rPr>
              <a:t>Ask About </a:t>
            </a:r>
            <a:r>
              <a:rPr lang="en-US" sz="3600" dirty="0">
                <a:latin typeface="Geneva" charset="0"/>
                <a:ea typeface="ＭＳ Ｐゴシック" charset="0"/>
                <a:cs typeface="ＭＳ Ｐゴシック" charset="0"/>
              </a:rPr>
              <a:t>a </a:t>
            </a:r>
            <a:r>
              <a:rPr lang="en-US" sz="3600" dirty="0" smtClean="0">
                <a:latin typeface="Geneva" charset="0"/>
                <a:ea typeface="ＭＳ Ｐゴシック" charset="0"/>
                <a:cs typeface="ＭＳ Ｐゴシック" charset="0"/>
              </a:rPr>
              <a:t>Visualization</a:t>
            </a:r>
            <a:endParaRPr lang="en-US" sz="3600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519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What </a:t>
            </a:r>
            <a:r>
              <a:rPr lang="en-US" sz="2800" dirty="0" smtClean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is its goal?</a:t>
            </a:r>
          </a:p>
          <a:p>
            <a:r>
              <a:rPr lang="en-US" dirty="0" smtClean="0">
                <a:solidFill>
                  <a:srgbClr val="000000"/>
                </a:solidFill>
                <a:latin typeface="Geneva" charset="0"/>
                <a:ea typeface="ＭＳ Ｐゴシック" charset="0"/>
                <a:cs typeface="ＭＳ Ｐゴシック" charset="0"/>
              </a:rPr>
              <a:t>Does it use good design?</a:t>
            </a:r>
          </a:p>
          <a:p>
            <a:r>
              <a:rPr lang="en-US" b="1" dirty="0" smtClean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Have </a:t>
            </a:r>
            <a:r>
              <a:rPr lang="en-US" b="1" dirty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there been usability studies done?  What do they show?</a:t>
            </a:r>
          </a:p>
          <a:p>
            <a:pPr marL="609600" indent="-609600">
              <a:buFont typeface="Wingdings" charset="0"/>
              <a:buAutoNum type="arabicPeriod"/>
            </a:pPr>
            <a:endParaRPr lang="en-US" sz="34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marL="609600" indent="-609600"/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432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9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907" grpId="0" build="p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Geneva" charset="0"/>
                <a:ea typeface="ＭＳ Ｐゴシック" charset="0"/>
                <a:cs typeface="ＭＳ Ｐゴシック" charset="0"/>
              </a:rPr>
              <a:t>Does visualization help?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28600" lvl="1" indent="0">
              <a:buNone/>
            </a:pPr>
            <a:r>
              <a:rPr lang="en-US" sz="2400" dirty="0" smtClean="0">
                <a:latin typeface="Geneva" charset="0"/>
                <a:ea typeface="ＭＳ Ｐゴシック" charset="0"/>
              </a:rPr>
              <a:t>The </a:t>
            </a:r>
            <a:r>
              <a:rPr lang="en-US" sz="2400" dirty="0">
                <a:latin typeface="Geneva" charset="0"/>
                <a:ea typeface="ＭＳ Ｐゴシック" charset="0"/>
              </a:rPr>
              <a:t>jury is still out</a:t>
            </a:r>
          </a:p>
          <a:p>
            <a:pPr marL="228600" lvl="1" indent="0">
              <a:buNone/>
            </a:pPr>
            <a:r>
              <a:rPr lang="en-US" sz="2400" dirty="0">
                <a:latin typeface="Geneva" charset="0"/>
                <a:ea typeface="ＭＳ Ｐゴシック" charset="0"/>
              </a:rPr>
              <a:t>Still supplemental at best for text collections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A correlation with spatial ability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Learning effects: with practice ability on visual display begins to equal that of </a:t>
            </a:r>
            <a:r>
              <a:rPr lang="en-US" sz="2000" dirty="0" smtClean="0">
                <a:latin typeface="Geneva" charset="0"/>
                <a:ea typeface="ＭＳ Ｐゴシック" charset="0"/>
              </a:rPr>
              <a:t>text</a:t>
            </a:r>
            <a:endParaRPr lang="en-US" sz="2000" dirty="0">
              <a:latin typeface="Genev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624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60" y="310162"/>
            <a:ext cx="7536725" cy="990107"/>
          </a:xfrm>
        </p:spPr>
        <p:txBody>
          <a:bodyPr/>
          <a:lstStyle/>
          <a:p>
            <a:r>
              <a:rPr lang="en-US" dirty="0" smtClean="0"/>
              <a:t>The earth is getting warmer [which is closest to your view]: Create a </a:t>
            </a:r>
            <a:r>
              <a:rPr lang="en-US" dirty="0" err="1" smtClean="0"/>
              <a:t>viz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713803"/>
              </p:ext>
            </p:extLst>
          </p:nvPr>
        </p:nvGraphicFramePr>
        <p:xfrm>
          <a:off x="126996" y="1469570"/>
          <a:ext cx="8944431" cy="4834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5391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</a:tblGrid>
              <a:tr h="8527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Sci. ‘14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Sci.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‘09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12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Nov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10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</a:t>
                      </a:r>
                      <a:r>
                        <a:rPr lang="en-US" baseline="0" dirty="0" smtClean="0"/>
                        <a:t>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 08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Jan 07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Jul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Jun 06</a:t>
                      </a:r>
                      <a:endParaRPr lang="en-US" dirty="0"/>
                    </a:p>
                  </a:txBody>
                  <a:tcPr vert="vert270"/>
                </a:tc>
              </a:tr>
              <a:tr h="816429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 of human activity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/>
                </a:tc>
              </a:tr>
              <a:tr h="1124857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</a:t>
                      </a:r>
                      <a:r>
                        <a:rPr lang="en-US" baseline="0" dirty="0" smtClean="0"/>
                        <a:t> of natural patterns in the earth’s environment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489857">
                <a:tc>
                  <a:txBody>
                    <a:bodyPr/>
                    <a:lstStyle/>
                    <a:p>
                      <a:r>
                        <a:rPr lang="en-US" dirty="0" smtClean="0"/>
                        <a:t>No solid evidence</a:t>
                      </a:r>
                      <a:r>
                        <a:rPr lang="en-US" baseline="0" dirty="0" smtClean="0"/>
                        <a:t> it is warming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</a:tr>
              <a:tr h="689989">
                <a:tc>
                  <a:txBody>
                    <a:bodyPr/>
                    <a:lstStyle/>
                    <a:p>
                      <a:r>
                        <a:rPr lang="en-US" dirty="0" smtClean="0"/>
                        <a:t>Don’t know/refused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053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55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89563" b="-3890"/>
          <a:stretch/>
        </p:blipFill>
        <p:spPr>
          <a:xfrm>
            <a:off x="1353685" y="5914572"/>
            <a:ext cx="7048500" cy="1655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Content Placeholder 2"/>
          <p:cNvPicPr>
            <a:picLocks noChangeAspect="1"/>
          </p:cNvPicPr>
          <p:nvPr/>
        </p:nvPicPr>
        <p:blipFill rotWithShape="1">
          <a:blip r:embed="rId3"/>
          <a:srcRect b="80795"/>
          <a:stretch/>
        </p:blipFill>
        <p:spPr>
          <a:xfrm>
            <a:off x="1371828" y="310162"/>
            <a:ext cx="7048500" cy="2219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09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132" y="109606"/>
            <a:ext cx="6280441" cy="990107"/>
          </a:xfrm>
        </p:spPr>
        <p:txBody>
          <a:bodyPr/>
          <a:lstStyle/>
          <a:p>
            <a:r>
              <a:rPr lang="en-US" dirty="0" smtClean="0"/>
              <a:t>Summary </a:t>
            </a:r>
            <a:r>
              <a:rPr lang="en-US" smtClean="0"/>
              <a:t>Visualization Guidelines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943" y="1178633"/>
            <a:ext cx="7048804" cy="4379976"/>
          </a:xfrm>
        </p:spPr>
        <p:txBody>
          <a:bodyPr/>
          <a:lstStyle/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Set a Goal: Explore/calculate/communicate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Define visual queries/comparisons to support/stories to tell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Document process &amp; provenance for credibility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Create highly interactive and visually integrated systems (images/words/…)</a:t>
            </a:r>
          </a:p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Embed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the visualization within a larger application</a:t>
            </a:r>
          </a:p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Provide alternative views</a:t>
            </a:r>
          </a:p>
          <a:p>
            <a:pPr lvl="1">
              <a:buFont typeface="Wingdings" charset="0"/>
              <a:buNone/>
            </a:pPr>
            <a:endParaRPr lang="en-US" dirty="0">
              <a:latin typeface="Geneva" charset="0"/>
              <a:ea typeface="ＭＳ Ｐゴシック" charset="0"/>
            </a:endParaRPr>
          </a:p>
          <a:p>
            <a:pPr lvl="1">
              <a:buFont typeface="Wingdings" charset="0"/>
              <a:buNone/>
            </a:pPr>
            <a:endParaRPr lang="en-US" dirty="0">
              <a:latin typeface="Geneva" charset="0"/>
              <a:ea typeface="ＭＳ Ｐゴシック" charset="0"/>
            </a:endParaRPr>
          </a:p>
          <a:p>
            <a:pPr lvl="2">
              <a:buFont typeface="Times" charset="0"/>
              <a:buNone/>
            </a:pPr>
            <a:endParaRPr lang="en-US" dirty="0">
              <a:latin typeface="Geneva" charset="0"/>
              <a:ea typeface="ＭＳ Ｐゴシック" charset="0"/>
            </a:endParaRPr>
          </a:p>
          <a:p>
            <a:endParaRPr lang="en-US" dirty="0">
              <a:solidFill>
                <a:schemeClr val="tx1"/>
              </a:solidFill>
              <a:latin typeface="Geneva" charset="0"/>
              <a:ea typeface="ＭＳ Ｐゴシック" charset="0"/>
              <a:cs typeface="ＭＳ Ｐゴシック" charset="0"/>
            </a:endParaRPr>
          </a:p>
          <a:p>
            <a:pPr marL="609600" indent="-609600">
              <a:buFont typeface="Wingdings" charset="0"/>
              <a:buAutoNum type="arabicPeriod"/>
            </a:pPr>
            <a:endParaRPr lang="en-US" sz="34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marL="609600" indent="-609600"/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937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8197" y="3518487"/>
            <a:ext cx="5248012" cy="1040870"/>
          </a:xfrm>
        </p:spPr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Information Visualization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</a:t>
            </a:r>
            <a:r>
              <a:rPr lang="en-US" dirty="0" smtClean="0"/>
              <a:t>Jennifer </a:t>
            </a:r>
            <a:r>
              <a:rPr lang="en-US" dirty="0"/>
              <a:t>M</a:t>
            </a:r>
            <a:r>
              <a:rPr lang="en-US" dirty="0" smtClean="0"/>
              <a:t>ankoff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25513" y="5372760"/>
            <a:ext cx="7250112" cy="539750"/>
          </a:xfrm>
        </p:spPr>
        <p:txBody>
          <a:bodyPr/>
          <a:lstStyle/>
          <a:p>
            <a:r>
              <a:rPr lang="en-US" dirty="0" smtClean="0"/>
              <a:t>The Data Pipeline; HCII; Spring 2014</a:t>
            </a:r>
          </a:p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Slides cribbed from Marti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Hearst http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://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courses.ischool.berkeley.edu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/i247/f05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/ 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(slides 2-10, 16, 19-21, 23, 25-37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Jian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Huang, based on a tutorial by Daniel 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Kiem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 (slides 39-58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Beomjin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Kin (11-14, 17-18)</a:t>
            </a: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826" y="2182260"/>
            <a:ext cx="764074" cy="8577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13391" y="1361665"/>
            <a:ext cx="47179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spc="200" dirty="0" smtClean="0">
                <a:latin typeface="Copperplate"/>
                <a:cs typeface="Copperplate"/>
              </a:rPr>
              <a:t>P</a:t>
            </a:r>
            <a:r>
              <a:rPr lang="en-US" sz="9600" b="1" spc="200" dirty="0" smtClean="0">
                <a:latin typeface="Copperplate"/>
                <a:cs typeface="Copperplate"/>
              </a:rPr>
              <a:t> </a:t>
            </a:r>
            <a:r>
              <a:rPr lang="en-US" sz="7200" b="1" spc="200" dirty="0" smtClean="0">
                <a:latin typeface="Copperplate"/>
                <a:cs typeface="Copperplate"/>
              </a:rPr>
              <a:t>peline</a:t>
            </a:r>
            <a:endParaRPr lang="en-US" sz="7200" spc="200" dirty="0">
              <a:latin typeface="Copperplate"/>
              <a:cs typeface="Copperplat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45000" y="1424168"/>
            <a:ext cx="4717973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900" b="1" dirty="0" smtClean="0"/>
              <a:t> </a:t>
            </a:r>
            <a:r>
              <a:rPr lang="en-US" sz="4900" b="1" dirty="0" smtClean="0">
                <a:latin typeface="Copperplate"/>
                <a:cs typeface="Copperplate"/>
              </a:rPr>
              <a:t>The Data</a:t>
            </a:r>
            <a:endParaRPr lang="en-US" sz="4900" dirty="0">
              <a:latin typeface="Copperplate"/>
              <a:cs typeface="Copperplate"/>
            </a:endParaRPr>
          </a:p>
        </p:txBody>
      </p:sp>
      <p:sp>
        <p:nvSpPr>
          <p:cNvPr id="11" name="Trapezoid 64"/>
          <p:cNvSpPr>
            <a:spLocks/>
          </p:cNvSpPr>
          <p:nvPr/>
        </p:nvSpPr>
        <p:spPr bwMode="auto">
          <a:xfrm>
            <a:off x="2245000" y="3040001"/>
            <a:ext cx="344532" cy="3399022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20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Talk Narrative</a:t>
            </a:r>
          </a:p>
          <a:p>
            <a:pPr marL="0" indent="0">
              <a:buNone/>
            </a:pPr>
            <a:r>
              <a:rPr lang="en-US" dirty="0" smtClean="0"/>
              <a:t>Finish D3</a:t>
            </a:r>
          </a:p>
          <a:p>
            <a:pPr marL="0" indent="0">
              <a:buNone/>
            </a:pPr>
            <a:r>
              <a:rPr lang="en-US" dirty="0"/>
              <a:t>Review ‘Quiz’</a:t>
            </a:r>
          </a:p>
          <a:p>
            <a:pPr marL="0" indent="0">
              <a:buNone/>
            </a:pPr>
            <a:r>
              <a:rPr lang="en-US" dirty="0" smtClean="0"/>
              <a:t>Another Quiz</a:t>
            </a:r>
          </a:p>
          <a:p>
            <a:pPr marL="0" indent="0">
              <a:buNone/>
            </a:pPr>
            <a:r>
              <a:rPr lang="en-US" dirty="0" smtClean="0"/>
              <a:t>Discuss Byte 4</a:t>
            </a:r>
          </a:p>
          <a:p>
            <a:pPr marL="0" indent="0">
              <a:buNone/>
            </a:pPr>
            <a:r>
              <a:rPr lang="en-US" dirty="0"/>
              <a:t>Possible case study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549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of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“an account of </a:t>
            </a:r>
            <a:r>
              <a:rPr lang="en-US" dirty="0" smtClean="0"/>
              <a:t>a series </a:t>
            </a:r>
            <a:r>
              <a:rPr lang="en-US" dirty="0"/>
              <a:t>of events, facts, etc., given in order and with the establishing </a:t>
            </a:r>
            <a:r>
              <a:rPr lang="en-US" dirty="0" smtClean="0"/>
              <a:t>of connections </a:t>
            </a:r>
            <a:r>
              <a:rPr lang="en-US" dirty="0"/>
              <a:t>between them.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-- Oxford English Dictionary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Beginning</a:t>
            </a:r>
            <a:r>
              <a:rPr lang="en-US" smtClean="0"/>
              <a:t>, Middle, End: </a:t>
            </a:r>
            <a:br>
              <a:rPr lang="en-US" smtClean="0"/>
            </a:br>
            <a:r>
              <a:rPr lang="en-US" smtClean="0"/>
              <a:t>     Conflict </a:t>
            </a:r>
            <a:r>
              <a:rPr lang="en-US"/>
              <a:t>&amp; </a:t>
            </a:r>
            <a:r>
              <a:rPr lang="en-US"/>
              <a:t>Conflict </a:t>
            </a:r>
            <a:r>
              <a:rPr lang="en-US" smtClean="0"/>
              <a:t>Resolution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452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Holistic Design Goals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8133631"/>
              </p:ext>
            </p:extLst>
          </p:nvPr>
        </p:nvGraphicFramePr>
        <p:xfrm>
          <a:off x="495521" y="1847850"/>
          <a:ext cx="8177212" cy="4114799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4088606"/>
                <a:gridCol w="40886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&amp; View Specifications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Visualize</a:t>
                      </a:r>
                      <a:r>
                        <a:rPr lang="en-US" dirty="0" smtClean="0"/>
                        <a:t> (choose</a:t>
                      </a:r>
                      <a:r>
                        <a:rPr lang="en-US" baseline="0" dirty="0" smtClean="0"/>
                        <a:t> encoding)</a:t>
                      </a:r>
                      <a:endParaRPr lang="en-US" dirty="0" smtClean="0"/>
                    </a:p>
                    <a:p>
                      <a:r>
                        <a:rPr lang="en-US" b="1" dirty="0" smtClean="0"/>
                        <a:t>Filter</a:t>
                      </a:r>
                      <a:r>
                        <a:rPr lang="en-US" dirty="0" smtClean="0"/>
                        <a:t> (focus on relevant items)</a:t>
                      </a:r>
                    </a:p>
                    <a:p>
                      <a:r>
                        <a:rPr lang="en-US" b="1" dirty="0" smtClean="0"/>
                        <a:t>Sort</a:t>
                      </a:r>
                      <a:r>
                        <a:rPr lang="en-US" dirty="0" smtClean="0"/>
                        <a:t> (expose patterns)</a:t>
                      </a:r>
                    </a:p>
                    <a:p>
                      <a:r>
                        <a:rPr lang="en-US" b="1" dirty="0" smtClean="0"/>
                        <a:t>Derive</a:t>
                      </a:r>
                      <a:r>
                        <a:rPr lang="en-US" dirty="0" smtClean="0"/>
                        <a:t> values or models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 Manipulation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Select</a:t>
                      </a:r>
                      <a:r>
                        <a:rPr lang="en-US" dirty="0" smtClean="0"/>
                        <a:t> (to highlight, filter, or manipulate)</a:t>
                      </a:r>
                    </a:p>
                    <a:p>
                      <a:r>
                        <a:rPr lang="en-US" b="1" dirty="0" smtClean="0"/>
                        <a:t>Navigate </a:t>
                      </a:r>
                      <a:r>
                        <a:rPr lang="en-US" dirty="0" smtClean="0"/>
                        <a:t>(zoom to examine patterns &amp; detail)</a:t>
                      </a:r>
                    </a:p>
                    <a:p>
                      <a:r>
                        <a:rPr lang="en-US" b="1" dirty="0" smtClean="0"/>
                        <a:t>Coordinate</a:t>
                      </a:r>
                      <a:r>
                        <a:rPr lang="en-US" dirty="0" smtClean="0"/>
                        <a:t> (linked exploration)</a:t>
                      </a:r>
                    </a:p>
                    <a:p>
                      <a:r>
                        <a:rPr lang="en-US" b="1" dirty="0" smtClean="0"/>
                        <a:t>Organize</a:t>
                      </a:r>
                      <a:r>
                        <a:rPr lang="en-US" dirty="0" smtClean="0"/>
                        <a:t> windows and workspaces.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Process &amp; Provenance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Record</a:t>
                      </a:r>
                      <a:r>
                        <a:rPr lang="en-US" dirty="0" smtClean="0"/>
                        <a:t> analysis histories</a:t>
                      </a:r>
                    </a:p>
                    <a:p>
                      <a:r>
                        <a:rPr lang="en-US" b="1" dirty="0" smtClean="0"/>
                        <a:t>Annotate</a:t>
                      </a:r>
                      <a:r>
                        <a:rPr lang="en-US" dirty="0" smtClean="0"/>
                        <a:t> patterns to document findings.</a:t>
                      </a:r>
                    </a:p>
                    <a:p>
                      <a:r>
                        <a:rPr lang="en-US" b="1" dirty="0" smtClean="0"/>
                        <a:t>Share</a:t>
                      </a:r>
                      <a:r>
                        <a:rPr lang="en-US" dirty="0" smtClean="0"/>
                        <a:t> views and annotations</a:t>
                      </a:r>
                    </a:p>
                    <a:p>
                      <a:r>
                        <a:rPr lang="en-US" b="1" dirty="0" smtClean="0"/>
                        <a:t>Guide</a:t>
                      </a:r>
                      <a:r>
                        <a:rPr lang="en-US" dirty="0" smtClean="0"/>
                        <a:t> users through analysis tasks or stories.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5521" y="5866081"/>
            <a:ext cx="858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Heer</a:t>
            </a:r>
            <a:r>
              <a:rPr lang="en-US" dirty="0"/>
              <a:t> &amp; </a:t>
            </a:r>
            <a:r>
              <a:rPr lang="en-US" dirty="0" err="1"/>
              <a:t>Shneiderman</a:t>
            </a:r>
            <a:r>
              <a:rPr lang="en-US" dirty="0"/>
              <a:t>: Interactive Dynamics for Visual </a:t>
            </a:r>
            <a:r>
              <a:rPr lang="en-US" dirty="0" smtClean="0"/>
              <a:t>Analysis; ACM QUEUE, Feb 20,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207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Holistic Design Goals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2326575"/>
              </p:ext>
            </p:extLst>
          </p:nvPr>
        </p:nvGraphicFramePr>
        <p:xfrm>
          <a:off x="495521" y="1847850"/>
          <a:ext cx="8177212" cy="4114799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4088606"/>
                <a:gridCol w="40886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&amp; View Specifications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Visualize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(choose</a:t>
                      </a:r>
                      <a:r>
                        <a:rPr lang="en-US" baseline="0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encoding)</a:t>
                      </a:r>
                      <a:endParaRPr lang="en-US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3"/>
                        </a:rPr>
                        <a:t>Filter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3"/>
                        </a:rPr>
                        <a:t> (focus on relevant items)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4"/>
                        </a:rPr>
                        <a:t>Sort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4"/>
                        </a:rPr>
                        <a:t> (expose patterns)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Derive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values or models</a:t>
                      </a:r>
                      <a:endParaRPr lang="en-US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 Manipulation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5"/>
                        </a:rPr>
                        <a:t>Select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5"/>
                        </a:rPr>
                        <a:t> (to highlight, filter, or manipulate)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i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Navigate </a:t>
                      </a:r>
                      <a:r>
                        <a:rPr lang="en-US" i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(zoom to examine patterns &amp; detail)</a:t>
                      </a: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6"/>
                        </a:rPr>
                        <a:t>Coordinate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6"/>
                        </a:rPr>
                        <a:t> (linked exploration)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Organize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windows and workspaces.</a:t>
                      </a:r>
                      <a:endParaRPr lang="en-US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Process &amp; Provenance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Record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analysis histories</a:t>
                      </a: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7"/>
                        </a:rPr>
                        <a:t>Annotate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7"/>
                        </a:rPr>
                        <a:t> patterns to document findings.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Share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views and annotations</a:t>
                      </a: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Guide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users through analysis tasks or stories.</a:t>
                      </a:r>
                      <a:endParaRPr lang="en-US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5521" y="5866081"/>
            <a:ext cx="858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Heer</a:t>
            </a:r>
            <a:r>
              <a:rPr lang="en-US" dirty="0"/>
              <a:t> &amp; </a:t>
            </a:r>
            <a:r>
              <a:rPr lang="en-US" dirty="0" err="1"/>
              <a:t>Shneiderman</a:t>
            </a:r>
            <a:r>
              <a:rPr lang="en-US" dirty="0"/>
              <a:t>: Interactive Dynamics for Visual Analysis; ACM QUEUE, Feb 20, 2012</a:t>
            </a:r>
          </a:p>
        </p:txBody>
      </p:sp>
    </p:spTree>
    <p:extLst>
      <p:ext uri="{BB962C8B-B14F-4D97-AF65-F5344CB8AC3E}">
        <p14:creationId xmlns:p14="http://schemas.microsoft.com/office/powerpoint/2010/main" val="1901126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Rzeszotarski</a:t>
            </a:r>
            <a:r>
              <a:rPr lang="en-US" dirty="0"/>
              <a:t> </a:t>
            </a:r>
            <a:r>
              <a:rPr lang="en-US" dirty="0" smtClean="0"/>
              <a:t>&amp; </a:t>
            </a:r>
            <a:r>
              <a:rPr lang="en-US" dirty="0" err="1" smtClean="0"/>
              <a:t>Kittur</a:t>
            </a:r>
            <a:r>
              <a:rPr lang="en-US" dirty="0" smtClean="0"/>
              <a:t>: </a:t>
            </a:r>
            <a:r>
              <a:rPr lang="en-US" dirty="0" err="1" smtClean="0"/>
              <a:t>Kinetica</a:t>
            </a:r>
            <a:r>
              <a:rPr lang="en-US" dirty="0" smtClean="0"/>
              <a:t>: Dynamic Exploration</a:t>
            </a:r>
            <a:endParaRPr lang="en-US" dirty="0"/>
          </a:p>
        </p:txBody>
      </p:sp>
      <p:pic>
        <p:nvPicPr>
          <p:cNvPr id="9" name="pn1472-file3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8713" y="2054225"/>
            <a:ext cx="7048500" cy="396557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Jeffrey M. </a:t>
            </a:r>
            <a:r>
              <a:rPr lang="en-US" dirty="0" err="1"/>
              <a:t>Rzeszotarski</a:t>
            </a:r>
            <a:r>
              <a:rPr lang="en-US" dirty="0"/>
              <a:t> and </a:t>
            </a:r>
            <a:r>
              <a:rPr lang="en-US" dirty="0" err="1"/>
              <a:t>Aniket</a:t>
            </a:r>
            <a:r>
              <a:rPr lang="en-US" dirty="0"/>
              <a:t> </a:t>
            </a:r>
            <a:r>
              <a:rPr lang="en-US" dirty="0" err="1"/>
              <a:t>Kittur</a:t>
            </a:r>
            <a:r>
              <a:rPr lang="en-US" dirty="0"/>
              <a:t>. 2014. </a:t>
            </a:r>
            <a:r>
              <a:rPr lang="en-US" dirty="0" err="1"/>
              <a:t>Kinetica</a:t>
            </a:r>
            <a:r>
              <a:rPr lang="en-US" dirty="0"/>
              <a:t>: naturalistic multi-touch data visualization. In Proceedings of the 32nd annual ACM conference on Human factors in computing systems (CHI '14). ACM, New York, NY, USA, 897-906. DOI=10.1145/2556288.2557231 http://</a:t>
            </a:r>
            <a:r>
              <a:rPr lang="en-US" dirty="0" err="1"/>
              <a:t>doi.acm.org</a:t>
            </a:r>
            <a:r>
              <a:rPr lang="en-US" dirty="0"/>
              <a:t>/10.1145/2556288.2557231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252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954132" y="-33481"/>
            <a:ext cx="6280441" cy="990107"/>
          </a:xfrm>
        </p:spPr>
        <p:txBody>
          <a:bodyPr/>
          <a:lstStyle/>
          <a:p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Visualization Techniques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734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09800"/>
            <a:ext cx="6964363" cy="357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7" name="Rectangle 3"/>
          <p:cNvSpPr>
            <a:spLocks noChangeArrowheads="1"/>
          </p:cNvSpPr>
          <p:nvPr/>
        </p:nvSpPr>
        <p:spPr bwMode="auto">
          <a:xfrm>
            <a:off x="1295400" y="1457199"/>
            <a:ext cx="7620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dirty="0">
                <a:hlinkClick r:id="rId4"/>
              </a:rPr>
              <a:t>http://</a:t>
            </a:r>
            <a:r>
              <a:rPr lang="en-US" dirty="0" err="1">
                <a:hlinkClick r:id="rId4"/>
              </a:rPr>
              <a:t>www.visual-literacy.org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81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Comparison by Keim</a:t>
            </a:r>
          </a:p>
        </p:txBody>
      </p:sp>
      <p:pic>
        <p:nvPicPr>
          <p:cNvPr id="8192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33600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213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arnegie">
      <a:dk1>
        <a:srgbClr val="000000"/>
      </a:dk1>
      <a:lt1>
        <a:sysClr val="window" lastClr="FFFFFF"/>
      </a:lt1>
      <a:dk2>
        <a:srgbClr val="363636"/>
      </a:dk2>
      <a:lt2>
        <a:srgbClr val="F4F4F4"/>
      </a:lt2>
      <a:accent1>
        <a:srgbClr val="850205"/>
      </a:accent1>
      <a:accent2>
        <a:srgbClr val="618091"/>
      </a:accent2>
      <a:accent3>
        <a:srgbClr val="535353"/>
      </a:accent3>
      <a:accent4>
        <a:srgbClr val="B5B5B5"/>
      </a:accent4>
      <a:accent5>
        <a:srgbClr val="CACACA"/>
      </a:accent5>
      <a:accent6>
        <a:srgbClr val="F4F4F4"/>
      </a:accent6>
      <a:hlink>
        <a:srgbClr val="363636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14022</TotalTime>
  <Words>923</Words>
  <Application>Microsoft Macintosh PowerPoint</Application>
  <PresentationFormat>On-screen Show (4:3)</PresentationFormat>
  <Paragraphs>203</Paragraphs>
  <Slides>15</Slides>
  <Notes>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Goals for today</vt:lpstr>
      <vt:lpstr>Definition of Narrative</vt:lpstr>
      <vt:lpstr>Holistic Design Goals</vt:lpstr>
      <vt:lpstr>Holistic Design Goals</vt:lpstr>
      <vt:lpstr>Rzeszotarski &amp; Kittur: Kinetica: Dynamic Exploration</vt:lpstr>
      <vt:lpstr>Visualization Techniques</vt:lpstr>
      <vt:lpstr>Comparison by Keim</vt:lpstr>
      <vt:lpstr>Key Questions to  Ask About a Visualization</vt:lpstr>
      <vt:lpstr>Does visualization help?</vt:lpstr>
      <vt:lpstr>The earth is getting warmer [which is closest to your view]: Create a viz</vt:lpstr>
      <vt:lpstr>PowerPoint Presentation</vt:lpstr>
      <vt:lpstr>PowerPoint Presentation</vt:lpstr>
      <vt:lpstr>Summary Visualization Guidelines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yohoo</dc:creator>
  <cp:lastModifiedBy>Jen Mankoff</cp:lastModifiedBy>
  <cp:revision>380</cp:revision>
  <dcterms:created xsi:type="dcterms:W3CDTF">2013-10-07T16:54:34Z</dcterms:created>
  <dcterms:modified xsi:type="dcterms:W3CDTF">2016-02-20T22:33:07Z</dcterms:modified>
</cp:coreProperties>
</file>

<file path=docProps/thumbnail.jpeg>
</file>